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Hello everyone.  Today, I’ll be looking at Animal Rescues undertaken by the London Fire Brigade - and hope to analyze and add a Data Science-based perspective.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slide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997299d9e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997299d9e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997299d9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997299d9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997299d9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997299d9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997299d9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997299d9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all that analysis, some of my initial questions were answered. This helped to solidify and clarify some questions to deliberate hypotheses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(summarize the 3 points) For this presentation, we’ll focus on KNN</a:t>
            </a:r>
            <a:br>
              <a:rPr lang="en-GB"/>
            </a:br>
            <a:r>
              <a:rPr lang="en-GB"/>
              <a:t>Next slide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997299d9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997299d9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997299d9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997299d9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997299d9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997299d9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utilize KNN, I needed to choose our Feature variables, with the Target as Animal</a:t>
            </a:r>
            <a:br>
              <a:rPr lang="en-GB"/>
            </a:br>
            <a:r>
              <a:rPr lang="en-GB"/>
              <a:t>For the first iteration, and Month as the feature, the model didn’t make a lot of sense.</a:t>
            </a:r>
            <a:br>
              <a:rPr lang="en-GB"/>
            </a:br>
            <a:r>
              <a:rPr lang="en-GB"/>
              <a:t>Next slide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997299d9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997299d9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simplify the model, I then chose to group the animals, into Pets, Wild Animals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also chose to group Boroughs into SubRegions to add it as a Feature.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used custom functions to simplify both groups.</a:t>
            </a:r>
            <a:br>
              <a:rPr lang="en-GB"/>
            </a:br>
            <a:r>
              <a:rPr lang="en-GB"/>
              <a:t>The new model did marginally better, with better f1 and recall scores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slide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997299d9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997299d9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my last iteration, I further simplified the groups into Pets and Non-Pets.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helped to get good scores and recall for Pets, but low scores for Non-Pets.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elected to go with 5-fold crossvalidation to arrive at an optimal k-value (28)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slide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997299d9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997299d9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confusion </a:t>
            </a:r>
            <a:r>
              <a:rPr lang="en-GB"/>
              <a:t>matrix</a:t>
            </a:r>
            <a:r>
              <a:rPr lang="en-GB"/>
              <a:t> confirmed that the model was good at identifying True Positives i.e Pets, but was throwing up a lot of False Positive errors (Non-Pets as Pets)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can be probably improved, but I stopped at that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997299d9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997299d9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I’ve tried to write this presentation to cater to multiple personas - everyone in my data science cohort, to someone who is reading this for the first time.</a:t>
            </a:r>
            <a:br>
              <a:rPr lang="en-GB"/>
            </a:br>
            <a:r>
              <a:rPr lang="en-GB"/>
              <a:t>Next slide.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997299d9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997299d9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further </a:t>
            </a:r>
            <a:r>
              <a:rPr lang="en-GB"/>
              <a:t>analysis</a:t>
            </a:r>
            <a:r>
              <a:rPr lang="en-GB"/>
              <a:t> for later, I aim to focus on the other hypotheses - using Time-Series to forecast any spikes based on previous incidents and seasonality, and working with NLP to common </a:t>
            </a:r>
            <a:r>
              <a:rPr lang="en-GB"/>
              <a:t>patterns</a:t>
            </a:r>
            <a:r>
              <a:rPr lang="en-GB"/>
              <a:t> across incidents (e.g. cats stuck on trees, hamsters caught in drains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Slide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997299d9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997299d9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Now, coming from the </a:t>
            </a:r>
            <a:r>
              <a:rPr lang="en-GB"/>
              <a:t>analysis</a:t>
            </a:r>
            <a:r>
              <a:rPr lang="en-GB"/>
              <a:t> and the modelling - some of the recommendations are: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Based on the type of animals rescued, firefighting teams can have specialized training to help them deal with animal emergencies better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already know that peak times for incidents are in the 2nd part of the day, this should help to assign the right personnel and equipment available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Work with animal shelters, pet shops and educational institutions on responsible pet ownership and care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 course, all of these recommendations will be more effective, when informed by and implemented with data </a:t>
            </a:r>
            <a:r>
              <a:rPr lang="en-GB"/>
              <a:t>analysis</a:t>
            </a:r>
            <a:r>
              <a:rPr lang="en-GB"/>
              <a:t> and science behind it..</a:t>
            </a:r>
            <a:br>
              <a:rPr lang="en-GB"/>
            </a:br>
            <a:r>
              <a:rPr lang="en-GB"/>
              <a:t>Next slide…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997299d9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997299d9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last </a:t>
            </a:r>
            <a:r>
              <a:rPr lang="en-GB"/>
              <a:t>slide</a:t>
            </a:r>
            <a:r>
              <a:rPr lang="en-GB"/>
              <a:t> before Q&amp;A. Now, I know I started this with some disturbing images.. So, here are some happier images..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997299d9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997299d9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997299d9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997299d9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997299d9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997299d9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997299d9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997299d9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we begin, a quick note that the next slide may be disturbing..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slide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997299d9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997299d9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last image is actually from Singapore a year or so ago..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point of the slide is to not shock you, but for you to takeaway that the fire services are saving lives, whether human or beast..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slide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997299d9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997299d9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Fire Services are </a:t>
            </a: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usually the last line of help, called in by the RSPCA / SPCA and other allied agencies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Fire and emergency services respond to animals in distress / needing rescue, with the same level of urgency and care, as humans.</a:t>
            </a:r>
            <a:b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Rescuing animals however,  involves a different set of challenges and obstacles, as compared to humans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cost remains the same - whether for animals or humans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Finally - yes, I did have to call in the fire services once to get a pet cat down from a tall tree..</a:t>
            </a:r>
            <a:b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story for another day..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997299d9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997299d9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London Fire Brigade rescues hundreds of animals every year, from pigs, to cats, to bearded dragons and everything in between.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Animal rescues have been logged since Jan 2009</a:t>
            </a:r>
            <a:b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dataset is complete till Dec 2023, and has over 10.3K records and 31 columns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records include details such as type of animal rescued, the nature of emergency, and location records such as borough, street name etc.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997299d9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997299d9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I started working with this </a:t>
            </a:r>
            <a:r>
              <a:rPr lang="en-GB"/>
              <a:t>dataset, these were some of the questions which came in my thought process..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slide..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997299d9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997299d9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my initial analysis, I found…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50% of all rescues involved a cat</a:t>
            </a:r>
            <a:br>
              <a:rPr lang="en-GB"/>
            </a:br>
            <a:r>
              <a:rPr lang="en-GB"/>
              <a:t>Incidents have doubled after Covid-19 with sheltering and isolation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Incidents typically peak on weekends, and in the afternoons, and late evenings…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for these stats is located in the Appendix / Next few slides</a:t>
            </a:r>
            <a:br>
              <a:rPr lang="en-GB"/>
            </a:br>
            <a:r>
              <a:rPr lang="en-GB"/>
              <a:t>Next slide</a:t>
            </a:r>
            <a:br>
              <a:rPr lang="en-GB"/>
            </a:b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997299d9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997299d9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5816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5816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5816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27.jpg"/><Relationship Id="rId5" Type="http://schemas.openxmlformats.org/officeDocument/2006/relationships/image" Target="../media/image35.jpg"/><Relationship Id="rId6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3.jpg"/><Relationship Id="rId6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9.jpg"/><Relationship Id="rId5" Type="http://schemas.openxmlformats.org/officeDocument/2006/relationships/image" Target="../media/image11.jpg"/><Relationship Id="rId6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hyperlink" Target="https://data.london.gov.uk/dataset/animal-rescue-incidents-attended-by-lfb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Animal Rescues by London Fire Brigade</a:t>
            </a:r>
            <a:br>
              <a:rPr lang="en-GB">
                <a:solidFill>
                  <a:schemeClr val="lt1"/>
                </a:solidFill>
              </a:rPr>
            </a:br>
            <a:r>
              <a:rPr lang="en-GB">
                <a:solidFill>
                  <a:schemeClr val="lt1"/>
                </a:solidFill>
              </a:rPr>
              <a:t>A Data Science Perspective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3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Anil Gangolli (Feb 2024)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/>
        </p:nvSpPr>
        <p:spPr>
          <a:xfrm>
            <a:off x="6085950" y="3736800"/>
            <a:ext cx="30186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~2x cases</a:t>
            </a:r>
            <a:br>
              <a:rPr b="1" lang="en-GB" sz="4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-GB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After Covid-19 (603 in 2019 vs 1192 in 2023)</a:t>
            </a:r>
            <a:endParaRPr b="1"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575" y="1985100"/>
            <a:ext cx="1751700" cy="17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1625"/>
            <a:ext cx="6204050" cy="335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2"/>
          <p:cNvCxnSpPr/>
          <p:nvPr/>
        </p:nvCxnSpPr>
        <p:spPr>
          <a:xfrm>
            <a:off x="3961250" y="2863475"/>
            <a:ext cx="276300" cy="34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2"/>
          <p:cNvCxnSpPr/>
          <p:nvPr/>
        </p:nvCxnSpPr>
        <p:spPr>
          <a:xfrm flipH="1" rot="10800000">
            <a:off x="5082100" y="1512225"/>
            <a:ext cx="437700" cy="78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352100" y="3302225"/>
            <a:ext cx="23649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Weekends</a:t>
            </a:r>
            <a:br>
              <a:rPr b="1" lang="en-GB" sz="4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-GB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More incidents recorded over weekends than weekdays</a:t>
            </a:r>
            <a:endParaRPr b="1"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00" y="1473288"/>
            <a:ext cx="1523700" cy="1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650" y="959650"/>
            <a:ext cx="6122200" cy="330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/>
        </p:nvSpPr>
        <p:spPr>
          <a:xfrm>
            <a:off x="6080050" y="3302225"/>
            <a:ext cx="28926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12 - 6 pm</a:t>
            </a:r>
            <a:br>
              <a:rPr b="1" lang="en-GB" sz="4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-GB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Most incidents recorded in 2023 (420) vs late night shift (95) </a:t>
            </a:r>
            <a:endParaRPr b="1"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350" y="1549948"/>
            <a:ext cx="1596300" cy="1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0450"/>
            <a:ext cx="5775250" cy="311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791600" y="1480675"/>
            <a:ext cx="7688700" cy="30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It is possible to predict the species of animal affected based on factors such as location, property type or other factors. (</a:t>
            </a:r>
            <a:r>
              <a:rPr b="1" lang="en-GB" sz="1800">
                <a:solidFill>
                  <a:schemeClr val="dk1"/>
                </a:solidFill>
              </a:rPr>
              <a:t>KNN</a:t>
            </a:r>
            <a:r>
              <a:rPr lang="en-GB" sz="1800"/>
              <a:t>)*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It is possible to forecast time periods / dates when incidents will spike due to seasonality, trends or other external factors. (</a:t>
            </a:r>
            <a:r>
              <a:rPr b="1" lang="en-GB" sz="1800">
                <a:solidFill>
                  <a:schemeClr val="accent3"/>
                </a:solidFill>
              </a:rPr>
              <a:t>Time-Series</a:t>
            </a:r>
            <a:r>
              <a:rPr lang="en-GB" sz="1800"/>
              <a:t>)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Based on past rescue descriptions, it is possible to identify similar patterns across incidents, and help to identify opportunities for prevention or remediation. (</a:t>
            </a:r>
            <a:r>
              <a:rPr b="1" lang="en-GB" sz="1800">
                <a:solidFill>
                  <a:schemeClr val="accent3"/>
                </a:solidFill>
              </a:rPr>
              <a:t>NLP</a:t>
            </a:r>
            <a:r>
              <a:rPr lang="en-GB" sz="1800"/>
              <a:t>)</a:t>
            </a:r>
            <a:endParaRPr sz="1800"/>
          </a:p>
        </p:txBody>
      </p:sp>
      <p:sp>
        <p:nvSpPr>
          <p:cNvPr id="191" name="Google Shape;191;p2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Hypotheses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4627375" y="4814250"/>
            <a:ext cx="4507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*Common Data Science terms explained in the Appendix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columns included in Dataset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1850"/>
            <a:ext cx="8501203" cy="18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3121075"/>
            <a:ext cx="7286999" cy="18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columns included (contd.)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168050"/>
            <a:ext cx="6545026" cy="38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264025" y="1333925"/>
            <a:ext cx="3300900" cy="3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dataset has a lot of descriptive records, as compared to numeric values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chose K-Nearest Neighbour or KNN, for our modeling and predictive analysis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Initial try - Month as Feature, Animal as Target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Accuracy at 44%, but recall only good for a single animal (3 = Cat)</a:t>
            </a:r>
            <a:br>
              <a:rPr lang="en-GB"/>
            </a:br>
            <a:endParaRPr/>
          </a:p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730000" y="632850"/>
            <a:ext cx="33009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Feature &amp; Model selection</a:t>
            </a:r>
            <a:endParaRPr sz="2000"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375" y="645075"/>
            <a:ext cx="4215200" cy="420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272250" y="631075"/>
            <a:ext cx="3842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Animals grouped into categories such as Pets, Wild Animals, Birds, Fish etc.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Dropped Month, and chose PropertyType and Boroughs as features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Boroughs grouped into Sub-regions of London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Overall accuracy improved to 67%, with good f1 (0.79) and recall (0.97) for Pets</a:t>
            </a:r>
            <a:endParaRPr sz="16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150" y="173876"/>
            <a:ext cx="4897849" cy="1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025" y="1610175"/>
            <a:ext cx="4421900" cy="15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550" y="3308775"/>
            <a:ext cx="4150198" cy="168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187825" y="724325"/>
            <a:ext cx="33009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Final iteration - predict if the animal involved is a Pet or not (Non-Pets)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Feature columns - PropertyCategory and SubRegion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Accuracy at 66% with </a:t>
            </a:r>
            <a:r>
              <a:rPr lang="en-GB" sz="1800"/>
              <a:t>slightly</a:t>
            </a:r>
            <a:r>
              <a:rPr lang="en-GB" sz="1800"/>
              <a:t> better precision for Non-Pets at 0.53.</a:t>
            </a:r>
            <a:endParaRPr sz="1800"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900" y="730725"/>
            <a:ext cx="4817075" cy="186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2979100"/>
            <a:ext cx="4683449" cy="15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187825" y="807650"/>
            <a:ext cx="3300900" cy="3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predict if a rescued animal is a Pet with a good deal of confidence and accuracy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However, the model is also prone to misclassifying non-Pets as Pets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Heavy bias towards Pets in animal types, is a large factor for the imbalance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model can be probably improved and targeted to identify animals within Pets</a:t>
            </a:r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325" y="871025"/>
            <a:ext cx="4490974" cy="359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469275"/>
            <a:ext cx="7688700" cy="32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Introduction</a:t>
            </a:r>
            <a:br>
              <a:rPr lang="en-GB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Why this topic</a:t>
            </a:r>
            <a:br>
              <a:rPr lang="en-GB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LFB dataset</a:t>
            </a:r>
            <a:br>
              <a:rPr lang="en-GB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Initial Questions and Analysis</a:t>
            </a:r>
            <a:br>
              <a:rPr lang="en-GB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Hypotheses</a:t>
            </a:r>
            <a:br>
              <a:rPr lang="en-GB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Feature Selections and Modelling</a:t>
            </a:r>
            <a:br>
              <a:rPr lang="en-GB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Future Focus</a:t>
            </a:r>
            <a:br>
              <a:rPr lang="en-GB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Recommendations</a:t>
            </a:r>
            <a:br>
              <a:rPr lang="en-GB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Q&amp;A</a:t>
            </a:r>
            <a:br>
              <a:rPr lang="en-GB"/>
            </a:b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Appendix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7294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Focus</a:t>
            </a:r>
            <a:endParaRPr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791600" y="1480675"/>
            <a:ext cx="7688700" cy="30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It is possible to predict the species of animal affected based on factors such as location, property type or other factors. (</a:t>
            </a:r>
            <a:r>
              <a:rPr b="1" lang="en-GB" sz="1800">
                <a:solidFill>
                  <a:schemeClr val="dk1"/>
                </a:solidFill>
              </a:rPr>
              <a:t>KNN</a:t>
            </a:r>
            <a:r>
              <a:rPr lang="en-GB" sz="1800"/>
              <a:t>) ✅ /</a:t>
            </a:r>
            <a:r>
              <a:rPr lang="en-GB" sz="1800"/>
              <a:t>🤔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It is possible to forecast time periods / dates when incidents will spike due to seasonality, trends or other external factors. (</a:t>
            </a:r>
            <a:r>
              <a:rPr b="1" lang="en-GB" sz="1800">
                <a:solidFill>
                  <a:schemeClr val="accent3"/>
                </a:solidFill>
              </a:rPr>
              <a:t>Time-Series</a:t>
            </a:r>
            <a:r>
              <a:rPr lang="en-GB" sz="1800"/>
              <a:t>) </a:t>
            </a:r>
            <a:r>
              <a:rPr lang="en-GB" sz="1800"/>
              <a:t>📋</a:t>
            </a:r>
            <a:br>
              <a:rPr lang="en-GB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Based on past rescue descriptions, it is possible to identify similar patterns across incidents, and help to identify opportunities for prevention or remediation. (</a:t>
            </a:r>
            <a:r>
              <a:rPr b="1" lang="en-GB" sz="1800">
                <a:solidFill>
                  <a:schemeClr val="accent3"/>
                </a:solidFill>
              </a:rPr>
              <a:t>NLP</a:t>
            </a:r>
            <a:r>
              <a:rPr lang="en-GB" sz="1800"/>
              <a:t>)</a:t>
            </a:r>
            <a:r>
              <a:rPr lang="en-GB" sz="1800"/>
              <a:t>📋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idx="4294967295" type="title"/>
          </p:nvPr>
        </p:nvSpPr>
        <p:spPr>
          <a:xfrm>
            <a:off x="425200" y="99450"/>
            <a:ext cx="33009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245" name="Google Shape;245;p33"/>
          <p:cNvSpPr txBox="1"/>
          <p:nvPr>
            <p:ph idx="4294967295" type="body"/>
          </p:nvPr>
        </p:nvSpPr>
        <p:spPr>
          <a:xfrm>
            <a:off x="425275" y="2553125"/>
            <a:ext cx="25398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/>
              <a:t>Specialized Training &amp; Development</a:t>
            </a:r>
            <a:endParaRPr sz="1800"/>
          </a:p>
        </p:txBody>
      </p:sp>
      <p:sp>
        <p:nvSpPr>
          <p:cNvPr id="246" name="Google Shape;246;p33"/>
          <p:cNvSpPr txBox="1"/>
          <p:nvPr>
            <p:ph idx="4294967295" type="body"/>
          </p:nvPr>
        </p:nvSpPr>
        <p:spPr>
          <a:xfrm>
            <a:off x="3416650" y="2553125"/>
            <a:ext cx="25380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/>
              <a:t>Resource Allocation &amp; Prioritization</a:t>
            </a:r>
            <a:endParaRPr sz="1800"/>
          </a:p>
        </p:txBody>
      </p:sp>
      <p:sp>
        <p:nvSpPr>
          <p:cNvPr id="247" name="Google Shape;247;p33"/>
          <p:cNvSpPr txBox="1"/>
          <p:nvPr>
            <p:ph idx="4294967295" type="body"/>
          </p:nvPr>
        </p:nvSpPr>
        <p:spPr>
          <a:xfrm>
            <a:off x="6406450" y="2553125"/>
            <a:ext cx="25380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/>
              <a:t>Community Engagement &amp; Education</a:t>
            </a:r>
            <a:endParaRPr sz="1800"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50" y="588325"/>
            <a:ext cx="2650100" cy="190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 rotWithShape="1">
          <a:blip r:embed="rId4">
            <a:alphaModFix/>
          </a:blip>
          <a:srcRect b="15472" l="12365" r="9764" t="24180"/>
          <a:stretch/>
        </p:blipFill>
        <p:spPr>
          <a:xfrm>
            <a:off x="3527075" y="588325"/>
            <a:ext cx="2462750" cy="19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763" y="587613"/>
            <a:ext cx="2849375" cy="19101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3"/>
          <p:cNvCxnSpPr>
            <a:stCxn id="245" idx="2"/>
          </p:cNvCxnSpPr>
          <p:nvPr/>
        </p:nvCxnSpPr>
        <p:spPr>
          <a:xfrm flipH="1" rot="-5400000">
            <a:off x="2950825" y="2026475"/>
            <a:ext cx="291600" cy="2802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3"/>
          <p:cNvCxnSpPr>
            <a:stCxn id="247" idx="2"/>
          </p:cNvCxnSpPr>
          <p:nvPr/>
        </p:nvCxnSpPr>
        <p:spPr>
          <a:xfrm rot="5400000">
            <a:off x="6135400" y="2025875"/>
            <a:ext cx="283800" cy="2796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3"/>
          <p:cNvCxnSpPr/>
          <p:nvPr/>
        </p:nvCxnSpPr>
        <p:spPr>
          <a:xfrm>
            <a:off x="4471050" y="3573725"/>
            <a:ext cx="201900" cy="2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3"/>
          <p:cNvCxnSpPr/>
          <p:nvPr/>
        </p:nvCxnSpPr>
        <p:spPr>
          <a:xfrm flipH="1">
            <a:off x="4707875" y="3573725"/>
            <a:ext cx="201900" cy="2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5" name="Google Shape;25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0987" y="3876225"/>
            <a:ext cx="1569324" cy="12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70875"/>
            <a:ext cx="5581650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025" y="0"/>
            <a:ext cx="3652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325" y="536900"/>
            <a:ext cx="481965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02" y="-91762"/>
            <a:ext cx="38591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Appendix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</a:t>
            </a:r>
            <a:endParaRPr/>
          </a:p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729450" y="1240675"/>
            <a:ext cx="7688700" cy="3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K-Nearest Neighbours (KNN)</a:t>
            </a:r>
            <a:r>
              <a:rPr lang="en-GB"/>
              <a:t>:</a:t>
            </a:r>
            <a:r>
              <a:rPr lang="en-GB"/>
              <a:t> A simple, non-parametric algorithm used for classification and regression to predict an object's classification or value based on the majority vote or average of its k-nearest neighbors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Target</a:t>
            </a:r>
            <a:r>
              <a:rPr lang="en-GB"/>
              <a:t>: The variable that the model is being trained to predict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Features</a:t>
            </a:r>
            <a:r>
              <a:rPr lang="en-GB"/>
              <a:t>: The variables which the model is being trained on, to predict the Target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Precision</a:t>
            </a:r>
            <a:r>
              <a:rPr lang="en-GB"/>
              <a:t>: Indicates the accuracy of positive predictions. Or how correct is this predicted value?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Recall</a:t>
            </a:r>
            <a:r>
              <a:rPr lang="en-GB"/>
              <a:t>: Measures how well the model can find all the positive samples. 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F1-score</a:t>
            </a:r>
            <a:r>
              <a:rPr lang="en-GB"/>
              <a:t>: A weighted average of precision and recall. 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Support</a:t>
            </a:r>
            <a:r>
              <a:rPr lang="en-GB"/>
              <a:t>: The actual number of occurrences of each group in the dataset.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Accuracy</a:t>
            </a:r>
            <a:r>
              <a:rPr lang="en-GB"/>
              <a:t>: The proportion of total predictions that were correct - usually expressed in percentage.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word of warning…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1240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next slide may be a bit distressing or </a:t>
            </a:r>
            <a:r>
              <a:rPr lang="en-GB"/>
              <a:t>triggering for some…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47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382" y="0"/>
            <a:ext cx="708096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9778" y="-69075"/>
            <a:ext cx="27886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7690" y="0"/>
            <a:ext cx="427172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3982" y="0"/>
            <a:ext cx="36160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this topic…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050" y="1168050"/>
            <a:ext cx="2281199" cy="22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950" y="1228075"/>
            <a:ext cx="2281199" cy="22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37" y="1168050"/>
            <a:ext cx="2341224" cy="23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838150" y="3453563"/>
            <a:ext cx="16146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/>
              <a:t>Last line </a:t>
            </a:r>
            <a:br>
              <a:rPr b="1" lang="en-GB" sz="2400"/>
            </a:br>
            <a:r>
              <a:rPr b="1" lang="en-GB" sz="2400"/>
              <a:t>of help</a:t>
            </a:r>
            <a:endParaRPr b="1" sz="2400"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66350" y="3453563"/>
            <a:ext cx="16146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/>
              <a:t>Same but, different</a:t>
            </a:r>
            <a:endParaRPr b="1" sz="2400"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803250" y="3453563"/>
            <a:ext cx="16146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/>
              <a:t>Same cost &amp; resources</a:t>
            </a:r>
            <a:endParaRPr b="1" sz="2400"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0175" y="614363"/>
            <a:ext cx="398145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30000" y="709050"/>
            <a:ext cx="3300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LFB dataset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1225" y="1257725"/>
            <a:ext cx="33009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/>
              <a:t>100s of Animals Rescued / yr</a:t>
            </a:r>
            <a:endParaRPr b="1" sz="24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00" y="1257450"/>
            <a:ext cx="838801" cy="8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488" y="1257738"/>
            <a:ext cx="838225" cy="8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288" y="1257438"/>
            <a:ext cx="838801" cy="83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21225" y="2476925"/>
            <a:ext cx="33009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/>
              <a:t>Logged since</a:t>
            </a:r>
            <a:r>
              <a:rPr b="1" lang="en-GB" sz="2400"/>
              <a:t> 2009, updated monthly</a:t>
            </a:r>
            <a:endParaRPr b="1" sz="2400"/>
          </a:p>
        </p:txBody>
      </p:sp>
      <p:sp>
        <p:nvSpPr>
          <p:cNvPr id="131" name="Google Shape;131;p18"/>
          <p:cNvSpPr/>
          <p:nvPr/>
        </p:nvSpPr>
        <p:spPr>
          <a:xfrm>
            <a:off x="4526100" y="2714345"/>
            <a:ext cx="3445664" cy="5742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Impact"/>
              </a:rPr>
              <a:t>10332 rows</a:t>
            </a:r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721225" y="3772325"/>
            <a:ext cx="33009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/>
              <a:t>Includes Animal, Borough, Property type, Lat/Lon etc.</a:t>
            </a:r>
            <a:endParaRPr b="1" sz="2400"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5100" y="3772325"/>
            <a:ext cx="1049100" cy="10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9375" y="3679838"/>
            <a:ext cx="1310881" cy="12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3156300" y="504100"/>
            <a:ext cx="62160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800">
                <a:latin typeface="Verdana"/>
                <a:ea typeface="Verdana"/>
                <a:cs typeface="Verdana"/>
                <a:sym typeface="Verdana"/>
              </a:rPr>
              <a:t>*</a:t>
            </a:r>
            <a:r>
              <a:rPr b="1" lang="en-GB" sz="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Link to dataset</a:t>
            </a:r>
            <a:r>
              <a:rPr lang="en-GB" sz="800">
                <a:latin typeface="Verdana"/>
                <a:ea typeface="Verdana"/>
                <a:cs typeface="Verdana"/>
                <a:sym typeface="Verdana"/>
              </a:rPr>
              <a:t>. Contains public sector information licensed under the UK Open Government Licence v3.0.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  <a:p>
            <a:pPr indent="0" lvl="0" marL="190500" marR="190500" rtl="0" algn="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Questions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729450" y="1316875"/>
            <a:ext cx="7688700" cy="3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Which pincode / locale has the most number of incidents?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Are wild animal incidents found in locales near parks?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Do we see a lot more incidents after major holidays?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Do we see a higher rate of incidents near the outskirts of London?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Are response times longer for locations close to the outskirts?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Are costs higher as well?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How did these stats change over the pandemic?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246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352100" y="1388950"/>
            <a:ext cx="23649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1 in 2</a:t>
            </a:r>
            <a:br>
              <a:rPr b="1" lang="en-GB" sz="4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-GB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Incidents involved cats</a:t>
            </a:r>
            <a:endParaRPr b="1"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975" y="1213525"/>
            <a:ext cx="784955" cy="14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4483750" y="1438850"/>
            <a:ext cx="30186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~2x rescues</a:t>
            </a:r>
            <a:br>
              <a:rPr b="1" lang="en-GB" sz="4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-GB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After Covid-19 (603 in 2019 vs 1192 in 2023)</a:t>
            </a:r>
            <a:endParaRPr b="1"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4483750" y="3302225"/>
            <a:ext cx="28926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12 - 6 pm</a:t>
            </a:r>
            <a:br>
              <a:rPr b="1" lang="en-GB" sz="4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-GB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Most incidents recorded in 2023 (432) vs late night shift (95) </a:t>
            </a:r>
            <a:endParaRPr b="1"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352100" y="3302225"/>
            <a:ext cx="23649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Weekends</a:t>
            </a:r>
            <a:br>
              <a:rPr b="1" lang="en-GB" sz="4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-GB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More incidents recorded over weekends than weekdays</a:t>
            </a:r>
            <a:endParaRPr b="1"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3175" y="2916423"/>
            <a:ext cx="1596300" cy="15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8525" y="2952725"/>
            <a:ext cx="1523700" cy="1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5475" y="924775"/>
            <a:ext cx="1751700" cy="17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/>
        </p:nvSpPr>
        <p:spPr>
          <a:xfrm>
            <a:off x="352100" y="1388950"/>
            <a:ext cx="23649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1 in 2</a:t>
            </a:r>
            <a:br>
              <a:rPr b="1" lang="en-GB" sz="4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-GB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Incidents involved cats</a:t>
            </a:r>
            <a:endParaRPr b="1"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25" y="2495575"/>
            <a:ext cx="784955" cy="14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050" y="773651"/>
            <a:ext cx="6747624" cy="36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>
            <p:ph type="title"/>
          </p:nvPr>
        </p:nvSpPr>
        <p:spPr>
          <a:xfrm>
            <a:off x="4246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